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8" r:id="rId12"/>
    <p:sldId id="270" r:id="rId13"/>
    <p:sldId id="275" r:id="rId14"/>
    <p:sldId id="273" r:id="rId15"/>
    <p:sldId id="274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CD5A630-7CE2-4119-89E9-BCFA081F6415}" type="datetimeFigureOut">
              <a:rPr lang="pl-PL" smtClean="0"/>
              <a:pPr/>
              <a:t>13.05.2020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9ADCD7C-3A76-4B72-9488-5C786AF4AB6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23448" cy="3672408"/>
          </a:xfrm>
        </p:spPr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pl-PL" sz="40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pl-PL" sz="4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pl-PL" sz="40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pl-PL" sz="4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  <a:t>Wpływ  </a:t>
            </a:r>
            <a: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  <a:t>czytelnictwa  na </a:t>
            </a:r>
            <a:b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pl-PL" sz="40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pl-PL" sz="4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pl-PL" sz="4000" dirty="0" smtClean="0">
                <a:solidFill>
                  <a:schemeClr val="tx1"/>
                </a:solidFill>
                <a:latin typeface="Comic Sans MS" pitchFamily="66" charset="0"/>
              </a:rPr>
              <a:t>wszechstronny  rozwój  dziecka</a:t>
            </a:r>
            <a:endParaRPr lang="pl-PL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latin typeface="Comic Sans MS" pitchFamily="66" charset="0"/>
              </a:rPr>
              <a:t>Rodzicu, czytaj dzieciom bajki. </a:t>
            </a:r>
            <a:br>
              <a:rPr lang="pl-PL" sz="3200" b="1" dirty="0" smtClean="0">
                <a:latin typeface="Comic Sans MS" pitchFamily="66" charset="0"/>
              </a:rPr>
            </a:br>
            <a:r>
              <a:rPr lang="pl-PL" sz="3200" b="1" dirty="0" smtClean="0">
                <a:latin typeface="Comic Sans MS" pitchFamily="66" charset="0"/>
              </a:rPr>
              <a:t>"Czytanie wypełnia wszystkie przestrzenie rozwoju dziecka" </a:t>
            </a:r>
            <a:endParaRPr lang="pl-PL" sz="3200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5771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7600" dirty="0" smtClean="0">
                <a:latin typeface="Comic Sans MS" pitchFamily="66" charset="0"/>
              </a:rPr>
              <a:t>	Jeżeli dziecko rozwija się w przeświadczeniu, że książki są obecne </a:t>
            </a:r>
            <a:br>
              <a:rPr lang="pl-PL" sz="7600" dirty="0" smtClean="0">
                <a:latin typeface="Comic Sans MS" pitchFamily="66" charset="0"/>
              </a:rPr>
            </a:br>
            <a:r>
              <a:rPr lang="pl-PL" sz="7600" dirty="0" smtClean="0">
                <a:latin typeface="Comic Sans MS" pitchFamily="66" charset="0"/>
              </a:rPr>
              <a:t>w życiu rodziny, jeżeli widzi na co dzień, że rodzice czytają, a książki są czymś wpisanym w codzienność, to staną się one stałym, naturalnym elementem jego świata. Dziecko przejmie czytanie odruchowo, nie będzie musiało się zastanawiać, jaką ma to wartość. Sięgnie spontanicznie po książkę i nie będzie trzeba specjalnie rozbudzać ciekawości i chęci czytania. Przekonanie, że warto czytać, będzie już stale obecne w świadomości małego człowieka. Dlatego szkoła nie będzie musiała go uczyć czytania jako czynności obcej czy nowej. Stanie się kontynuacją, trochę innym spojrzeniem na czytanie. </a:t>
            </a:r>
          </a:p>
          <a:p>
            <a:pPr>
              <a:buNone/>
            </a:pPr>
            <a:r>
              <a:rPr lang="pl-PL" sz="7600" dirty="0" smtClean="0">
                <a:latin typeface="Comic Sans MS" pitchFamily="66" charset="0"/>
              </a:rPr>
              <a:t>	Dzisiaj rodzice wolą dać dziecku smartfona, żeby się czymś zajęło, niż poświęcić trochę czasu na przeczytanie mu bajki. </a:t>
            </a:r>
            <a:br>
              <a:rPr lang="pl-PL" sz="7600" dirty="0" smtClean="0">
                <a:latin typeface="Comic Sans MS" pitchFamily="66" charset="0"/>
              </a:rPr>
            </a:br>
            <a:r>
              <a:rPr lang="pl-PL" sz="7600" dirty="0" smtClean="0">
                <a:latin typeface="Comic Sans MS" pitchFamily="66" charset="0"/>
              </a:rPr>
              <a:t>A to błąd, bo książki powinny być dla najmłodszych tak samo naturalne, jak bieganie czy zabawa – przekonują psycholog </a:t>
            </a:r>
            <a:br>
              <a:rPr lang="pl-PL" sz="7600" dirty="0" smtClean="0">
                <a:latin typeface="Comic Sans MS" pitchFamily="66" charset="0"/>
              </a:rPr>
            </a:br>
            <a:r>
              <a:rPr lang="pl-PL" sz="7600" dirty="0" smtClean="0">
                <a:latin typeface="Comic Sans MS" pitchFamily="66" charset="0"/>
              </a:rPr>
              <a:t>Agnieszka Carrasco - Żylicz i pisarka oraz dziennikarka Paulina Wilk</a:t>
            </a:r>
            <a:r>
              <a:rPr lang="pl-PL" sz="80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pl-PL" sz="5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33526"/>
          </a:xfrm>
        </p:spPr>
        <p:txBody>
          <a:bodyPr>
            <a:normAutofit/>
          </a:bodyPr>
          <a:lstStyle/>
          <a:p>
            <a:r>
              <a:rPr lang="pl-PL" sz="2300" b="1" dirty="0" smtClean="0">
                <a:latin typeface="Comic Sans MS" pitchFamily="66" charset="0"/>
              </a:rPr>
              <a:t>Fragment wypowiedzi prof. zw. dr hab. Jagody Cieszyńskiej – kierownika Katedry Logopedii i Zaburzeń Rozwoju Instytutu Filologii Polskiej Uniwersytetu Pedagogicznego w Krakowie:</a:t>
            </a:r>
            <a:endParaRPr lang="pl-PL" sz="2300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sz="2300" dirty="0" smtClean="0">
                <a:latin typeface="Comic Sans MS" pitchFamily="66" charset="0"/>
              </a:rPr>
              <a:t>Badania przeprowadzone w Stanach Zjednoczonych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i w Niemczech wykazały, że używanie komputera w wieku przedszkolnym powoduje zaburzenia koncentracji, które skutkują późniejszymi kłopotami w opanowaniu czytania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i pisania, a także z trudnościami w nawiązywaniu kontaktów społecznych. </a:t>
            </a:r>
          </a:p>
          <a:p>
            <a:pPr>
              <a:buNone/>
            </a:pPr>
            <a:r>
              <a:rPr lang="pl-PL" sz="2300" dirty="0" smtClean="0">
                <a:latin typeface="Comic Sans MS" pitchFamily="66" charset="0"/>
              </a:rPr>
              <a:t>	Dlatego naukowcy postulują, by wprowadzać media cyfrowe (e-podręczniki) do szkół dopiero po 12 roku życia, a do drugiego roku życia całkowicie uniemożliwić dziecku oglądanie telewizji i innych mediów cyfrowych.</a:t>
            </a:r>
            <a:endParaRPr lang="pl-PL" sz="23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991112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latin typeface="Comic Sans MS" pitchFamily="66" charset="0"/>
              </a:rPr>
              <a:t>Warto zapamiętać, że jeszcze dwie godziny po wyłączeniu gry komputerowej pola czołowe są nieaktywne, co całkowicie uniemożliwia uczenie się.</a:t>
            </a:r>
            <a:endParaRPr lang="pl-PL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4929222"/>
          </a:xfrm>
        </p:spPr>
        <p:txBody>
          <a:bodyPr>
            <a:noAutofit/>
          </a:bodyPr>
          <a:lstStyle/>
          <a:p>
            <a:r>
              <a:rPr lang="pl-PL" sz="2400" dirty="0" smtClean="0"/>
              <a:t>Dziecko, które w przyszłości miałoby zostać programistą, powinno, zdaniem Spitzera, ćwiczyć rysowanie ołówkiem, a nie obsługiwać klawiaturę. </a:t>
            </a:r>
            <a:br>
              <a:rPr lang="pl-PL" sz="2400" dirty="0" smtClean="0"/>
            </a:br>
            <a:r>
              <a:rPr lang="pl-PL" sz="2400" dirty="0" smtClean="0"/>
              <a:t>Okazało się, że przedszkolaki wykazujące zdolności manualne i ćwiczące je w sposób tradycyjny w przyszłości są lepsze z matematyki (2013, s. 153). Używanie klawiatury, jak się okazało, nie tylko nie poprawia małej motoryki, ale także nie ułatwia zapamiętywania np. kształtu liter.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000" b="1" dirty="0" smtClean="0"/>
              <a:t>Źródło :  </a:t>
            </a:r>
            <a:r>
              <a:rPr lang="pl-PL" sz="2000" dirty="0" smtClean="0"/>
              <a:t>M. </a:t>
            </a:r>
            <a:r>
              <a:rPr lang="pl-PL" sz="2000" dirty="0" err="1" smtClean="0"/>
              <a:t>Spitzer</a:t>
            </a:r>
            <a:r>
              <a:rPr lang="pl-PL" sz="2000" dirty="0" smtClean="0"/>
              <a:t>, Cyfrowa demencja. W jaki sposób pozbawiamy  rozumu siebie     	i swoje dzieci, przeł. A. Lipiński, Słupsk 2013.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84823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 smtClean="0">
                <a:latin typeface="Comic Sans MS" pitchFamily="66" charset="0"/>
              </a:rPr>
              <a:t>Czytanie książek nie jest lekarstwem </a:t>
            </a:r>
            <a:br>
              <a:rPr lang="pl-PL" sz="3600" dirty="0" smtClean="0">
                <a:latin typeface="Comic Sans MS" pitchFamily="66" charset="0"/>
              </a:rPr>
            </a:br>
            <a:r>
              <a:rPr lang="pl-PL" sz="3600" dirty="0" smtClean="0">
                <a:latin typeface="Comic Sans MS" pitchFamily="66" charset="0"/>
              </a:rPr>
              <a:t>na wszystkie trudności naszych dzieci , </a:t>
            </a:r>
            <a:br>
              <a:rPr lang="pl-PL" sz="3600" dirty="0" smtClean="0">
                <a:latin typeface="Comic Sans MS" pitchFamily="66" charset="0"/>
              </a:rPr>
            </a:br>
            <a:r>
              <a:rPr lang="pl-PL" sz="3600" dirty="0" smtClean="0">
                <a:latin typeface="Comic Sans MS" pitchFamily="66" charset="0"/>
              </a:rPr>
              <a:t>ale niewątpliwie jest jednym </a:t>
            </a:r>
            <a:br>
              <a:rPr lang="pl-PL" sz="3600" dirty="0" smtClean="0">
                <a:latin typeface="Comic Sans MS" pitchFamily="66" charset="0"/>
              </a:rPr>
            </a:br>
            <a:r>
              <a:rPr lang="pl-PL" sz="3600" dirty="0" smtClean="0">
                <a:latin typeface="Comic Sans MS" pitchFamily="66" charset="0"/>
              </a:rPr>
              <a:t>z najlepszych sposobów na ich uniknięcie.</a:t>
            </a:r>
            <a:br>
              <a:rPr lang="pl-PL" sz="3600" dirty="0" smtClean="0">
                <a:latin typeface="Comic Sans MS" pitchFamily="66" charset="0"/>
              </a:rPr>
            </a:br>
            <a:r>
              <a:rPr lang="pl-PL" sz="3600" dirty="0" smtClean="0">
                <a:latin typeface="Comic Sans MS" pitchFamily="66" charset="0"/>
              </a:rPr>
              <a:t>. </a:t>
            </a:r>
            <a:br>
              <a:rPr lang="pl-PL" sz="3600" dirty="0" smtClean="0">
                <a:latin typeface="Comic Sans MS" pitchFamily="66" charset="0"/>
              </a:rPr>
            </a:br>
            <a:r>
              <a:rPr lang="pl-PL" sz="3600" b="1" dirty="0" smtClean="0">
                <a:latin typeface="Comic Sans MS" pitchFamily="66" charset="0"/>
              </a:rPr>
              <a:t>Czytanie to przecież świetna zabawa!</a:t>
            </a:r>
            <a:endParaRPr lang="pl-PL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7024744" cy="1143000"/>
          </a:xfrm>
        </p:spPr>
        <p:txBody>
          <a:bodyPr/>
          <a:lstStyle/>
          <a:p>
            <a:r>
              <a:rPr lang="pl-PL" b="1" dirty="0" smtClean="0">
                <a:latin typeface="Comic Sans MS" pitchFamily="66" charset="0"/>
              </a:rPr>
              <a:t>Bibliografia :</a:t>
            </a:r>
            <a:endParaRPr lang="pl-PL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11560" y="1988840"/>
            <a:ext cx="8075240" cy="4107160"/>
          </a:xfrm>
        </p:spPr>
        <p:txBody>
          <a:bodyPr>
            <a:normAutofit fontScale="85000" lnSpcReduction="20000"/>
          </a:bodyPr>
          <a:lstStyle/>
          <a:p>
            <a:r>
              <a:rPr lang="pl-PL" sz="2000" b="1" dirty="0" smtClean="0">
                <a:latin typeface="Comic Sans MS" pitchFamily="66" charset="0"/>
              </a:rPr>
              <a:t>Magdalena Chorkawa </a:t>
            </a:r>
            <a:r>
              <a:rPr lang="pl-PL" sz="2000" dirty="0" smtClean="0">
                <a:latin typeface="Comic Sans MS" pitchFamily="66" charset="0"/>
              </a:rPr>
              <a:t>- Wpływ czytania na rozwój intelektualny dzieci i młodzieży czyli dlaczego trzeba czytać dzieciom.</a:t>
            </a:r>
          </a:p>
          <a:p>
            <a:pPr>
              <a:buNone/>
            </a:pPr>
            <a:endParaRPr lang="pl-PL" sz="2000" dirty="0" smtClean="0">
              <a:latin typeface="Comic Sans MS" pitchFamily="66" charset="0"/>
            </a:endParaRPr>
          </a:p>
          <a:p>
            <a:r>
              <a:rPr lang="pl-PL" sz="2000" b="1" dirty="0" smtClean="0">
                <a:latin typeface="Comic Sans MS" pitchFamily="66" charset="0"/>
              </a:rPr>
              <a:t>Iwona Chądrzyńska </a:t>
            </a:r>
            <a:r>
              <a:rPr lang="pl-PL" sz="2000" dirty="0" smtClean="0">
                <a:latin typeface="Comic Sans MS" pitchFamily="66" charset="0"/>
              </a:rPr>
              <a:t>– Pięć najważniejszych korzyści z czytania.</a:t>
            </a:r>
          </a:p>
          <a:p>
            <a:pPr>
              <a:buNone/>
            </a:pPr>
            <a:r>
              <a:rPr lang="pl-PL" sz="2000" dirty="0" smtClean="0">
                <a:latin typeface="Comic Sans MS" pitchFamily="66" charset="0"/>
              </a:rPr>
              <a:t>	http://czytamsobie.pl/tworczosc_art03.php</a:t>
            </a:r>
          </a:p>
          <a:p>
            <a:pPr>
              <a:buNone/>
            </a:pPr>
            <a:r>
              <a:rPr lang="pl-PL" sz="2000" dirty="0" smtClean="0">
                <a:latin typeface="Comic Sans MS" pitchFamily="66" charset="0"/>
              </a:rPr>
              <a:t>	</a:t>
            </a:r>
          </a:p>
          <a:p>
            <a:r>
              <a:rPr lang="pl-PL" sz="2000" b="1" dirty="0" smtClean="0">
                <a:latin typeface="Comic Sans MS" pitchFamily="66" charset="0"/>
              </a:rPr>
              <a:t>Jagoda Cieszyńska </a:t>
            </a:r>
            <a:r>
              <a:rPr lang="pl-PL" sz="2000" dirty="0" smtClean="0">
                <a:latin typeface="Comic Sans MS" pitchFamily="66" charset="0"/>
              </a:rPr>
              <a:t>- Wpływ wysokich technologii na rozwój dzieci.</a:t>
            </a:r>
          </a:p>
          <a:p>
            <a:pPr>
              <a:buNone/>
            </a:pPr>
            <a:endParaRPr lang="pl-PL" sz="2000" dirty="0" smtClean="0">
              <a:latin typeface="Comic Sans MS" pitchFamily="66" charset="0"/>
            </a:endParaRPr>
          </a:p>
          <a:p>
            <a:r>
              <a:rPr lang="pl-PL" sz="2000" b="1" dirty="0" smtClean="0">
                <a:latin typeface="Comic Sans MS" pitchFamily="66" charset="0"/>
              </a:rPr>
              <a:t>M. Spitzer</a:t>
            </a:r>
            <a:r>
              <a:rPr lang="pl-PL" sz="2000" dirty="0" smtClean="0">
                <a:latin typeface="Comic Sans MS" pitchFamily="66" charset="0"/>
              </a:rPr>
              <a:t>, Cyfrowa demencja. W jaki sposób pozbawiamy  rozumu siebie i swoje dzieci, przeł. </a:t>
            </a:r>
            <a:r>
              <a:rPr lang="pl-PL" sz="2000" b="1" dirty="0" smtClean="0">
                <a:latin typeface="Comic Sans MS" pitchFamily="66" charset="0"/>
              </a:rPr>
              <a:t>A. Lipiński</a:t>
            </a:r>
            <a:r>
              <a:rPr lang="pl-PL" sz="2000" dirty="0" smtClean="0">
                <a:latin typeface="Comic Sans MS" pitchFamily="66" charset="0"/>
              </a:rPr>
              <a:t>,</a:t>
            </a:r>
            <a:r>
              <a:rPr lang="pl-PL" sz="2000" b="1" dirty="0" smtClean="0">
                <a:latin typeface="Comic Sans MS" pitchFamily="66" charset="0"/>
              </a:rPr>
              <a:t> </a:t>
            </a:r>
            <a:r>
              <a:rPr lang="pl-PL" sz="2000" dirty="0" smtClean="0">
                <a:latin typeface="Comic Sans MS" pitchFamily="66" charset="0"/>
              </a:rPr>
              <a:t>Słupsk 2013.</a:t>
            </a:r>
          </a:p>
          <a:p>
            <a:pPr>
              <a:buNone/>
            </a:pPr>
            <a:endParaRPr lang="pl-PL" sz="2000" dirty="0" smtClean="0">
              <a:latin typeface="Comic Sans MS" pitchFamily="66" charset="0"/>
            </a:endParaRPr>
          </a:p>
          <a:p>
            <a:r>
              <a:rPr lang="pl-PL" sz="2000" dirty="0" smtClean="0">
                <a:latin typeface="Comic Sans MS" pitchFamily="66" charset="0"/>
              </a:rPr>
              <a:t>http://</a:t>
            </a:r>
            <a:r>
              <a:rPr lang="pl-PL" sz="2000" dirty="0" smtClean="0">
                <a:latin typeface="Comic Sans MS" pitchFamily="66" charset="0"/>
              </a:rPr>
              <a:t>natemat.pl/45177,rodzicu-czytaj-dzieciom-bajki-czytanie-wypelnia-wszystkie-przestrzenie-rozwoju-dziecka-wywiad</a:t>
            </a:r>
          </a:p>
          <a:p>
            <a:endParaRPr lang="pl-PL" sz="2000" dirty="0" smtClean="0">
              <a:latin typeface="Comic Sans MS" pitchFamily="66" charset="0"/>
            </a:endParaRPr>
          </a:p>
          <a:p>
            <a:pPr marL="68580" indent="0">
              <a:buNone/>
            </a:pPr>
            <a:r>
              <a:rPr lang="pl-PL" sz="2000" dirty="0" smtClean="0">
                <a:latin typeface="Comic Sans MS" pitchFamily="66" charset="0"/>
              </a:rPr>
              <a:t>                          </a:t>
            </a:r>
          </a:p>
          <a:p>
            <a:pPr marL="68580" indent="0">
              <a:buNone/>
            </a:pPr>
            <a:r>
              <a:rPr lang="pl-PL" sz="2000" dirty="0">
                <a:latin typeface="Comic Sans MS" pitchFamily="66" charset="0"/>
              </a:rPr>
              <a:t> </a:t>
            </a:r>
            <a:r>
              <a:rPr lang="pl-PL" sz="2000" dirty="0" smtClean="0">
                <a:latin typeface="Comic Sans MS" pitchFamily="66" charset="0"/>
              </a:rPr>
              <a:t>                           </a:t>
            </a:r>
            <a:r>
              <a:rPr lang="pl-PL" sz="2000" dirty="0" smtClean="0">
                <a:latin typeface="Comic Sans MS" pitchFamily="66" charset="0"/>
              </a:rPr>
              <a:t>Dziękujemy za uwagę: Biblioteka szkolna w Dobieszowicach</a:t>
            </a:r>
            <a:endParaRPr lang="pl-PL" sz="2000" dirty="0" smtClean="0">
              <a:latin typeface="Comic Sans MS" pitchFamily="66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b="0" cap="none" dirty="0" smtClean="0">
                <a:latin typeface="Comic Sans MS" pitchFamily="66" charset="0"/>
              </a:rPr>
              <a:t>Pino </a:t>
            </a:r>
            <a:r>
              <a:rPr lang="pl-PL" b="0" cap="none" dirty="0">
                <a:latin typeface="Comic Sans MS" pitchFamily="66" charset="0"/>
              </a:rPr>
              <a:t>P</a:t>
            </a:r>
            <a:r>
              <a:rPr lang="pl-PL" b="0" cap="none" dirty="0" smtClean="0">
                <a:latin typeface="Comic Sans MS" pitchFamily="66" charset="0"/>
              </a:rPr>
              <a:t>ellegrino</a:t>
            </a:r>
            <a:endParaRPr lang="pl-PL" b="0" dirty="0">
              <a:latin typeface="Comic Sans MS" pitchFamily="66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55575" y="642919"/>
            <a:ext cx="7739137" cy="4730297"/>
          </a:xfrm>
        </p:spPr>
        <p:txBody>
          <a:bodyPr>
            <a:noAutofit/>
          </a:bodyPr>
          <a:lstStyle/>
          <a:p>
            <a:endParaRPr lang="pl-PL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pl-PL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pl-PL" sz="2800" dirty="0" smtClean="0">
                <a:solidFill>
                  <a:schemeClr val="tx1"/>
                </a:solidFill>
                <a:latin typeface="Comic Sans MS" pitchFamily="66" charset="0"/>
              </a:rPr>
              <a:t>„ Czasami wystarczy przeczytana bajka,</a:t>
            </a:r>
          </a:p>
          <a:p>
            <a:r>
              <a:rPr lang="pl-PL" sz="2800" dirty="0" smtClean="0">
                <a:solidFill>
                  <a:schemeClr val="tx1"/>
                </a:solidFill>
                <a:latin typeface="Comic Sans MS" pitchFamily="66" charset="0"/>
              </a:rPr>
              <a:t>  aby dać naszemu </a:t>
            </a:r>
            <a:r>
              <a:rPr lang="pl-PL" sz="2800" dirty="0" smtClean="0">
                <a:solidFill>
                  <a:schemeClr val="tx1"/>
                </a:solidFill>
                <a:latin typeface="Comic Sans MS" pitchFamily="66" charset="0"/>
              </a:rPr>
              <a:t>dziecku </a:t>
            </a:r>
            <a:r>
              <a:rPr lang="pl-PL" sz="2800" dirty="0" smtClean="0">
                <a:solidFill>
                  <a:schemeClr val="tx1"/>
                </a:solidFill>
                <a:latin typeface="Comic Sans MS" pitchFamily="66" charset="0"/>
              </a:rPr>
              <a:t>pieszczotę, </a:t>
            </a:r>
          </a:p>
          <a:p>
            <a:r>
              <a:rPr lang="pl-PL" sz="2800" dirty="0" smtClean="0">
                <a:solidFill>
                  <a:schemeClr val="tx1"/>
                </a:solidFill>
                <a:latin typeface="Comic Sans MS" pitchFamily="66" charset="0"/>
              </a:rPr>
              <a:t>  która pozostaje w sercu na całe życie ”</a:t>
            </a:r>
            <a:endParaRPr lang="pl-PL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Comic Sans MS" pitchFamily="66" charset="0"/>
              </a:rPr>
              <a:t>5 najważniejszych korzyści z czytania</a:t>
            </a:r>
            <a:endParaRPr lang="pl-PL" sz="3200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>
                <a:latin typeface="Comic Sans MS" pitchFamily="66" charset="0"/>
              </a:rPr>
              <a:t>	</a:t>
            </a:r>
          </a:p>
          <a:p>
            <a:pPr>
              <a:buNone/>
            </a:pPr>
            <a:r>
              <a:rPr lang="pl-PL" dirty="0" smtClean="0">
                <a:latin typeface="Comic Sans MS" pitchFamily="66" charset="0"/>
              </a:rPr>
              <a:t>	Specjaliści zajmujący się rozwojem dziecka </a:t>
            </a:r>
            <a:br>
              <a:rPr lang="pl-PL" dirty="0" smtClean="0">
                <a:latin typeface="Comic Sans MS" pitchFamily="66" charset="0"/>
              </a:rPr>
            </a:br>
            <a:r>
              <a:rPr lang="pl-PL" dirty="0" smtClean="0">
                <a:latin typeface="Comic Sans MS" pitchFamily="66" charset="0"/>
              </a:rPr>
              <a:t>w sposób szczególny podkreślają wpływ czytania </a:t>
            </a:r>
            <a:br>
              <a:rPr lang="pl-PL" dirty="0" smtClean="0">
                <a:latin typeface="Comic Sans MS" pitchFamily="66" charset="0"/>
              </a:rPr>
            </a:br>
            <a:r>
              <a:rPr lang="pl-PL" dirty="0" smtClean="0">
                <a:latin typeface="Comic Sans MS" pitchFamily="66" charset="0"/>
              </a:rPr>
              <a:t>na aktywizację pięciu obszarów kompetencyjnych: komunikacji, odpoczynku, inteligencji emocjonalnej, koncentracji oraz emocji.</a:t>
            </a:r>
          </a:p>
          <a:p>
            <a:pPr>
              <a:buNone/>
            </a:pPr>
            <a:endParaRPr lang="pl-PL" dirty="0" smtClean="0">
              <a:latin typeface="Comic Sans MS" pitchFamily="66" charset="0"/>
            </a:endParaRPr>
          </a:p>
          <a:p>
            <a:pPr>
              <a:buNone/>
            </a:pPr>
            <a:r>
              <a:rPr lang="pl-PL" dirty="0" smtClean="0">
                <a:latin typeface="Comic Sans MS" pitchFamily="66" charset="0"/>
              </a:rPr>
              <a:t>	W dzisiejszym świecie książka nie jest dla naszych dzieci ani jedynym źródłem informacji, ani głównym źródłem rozrywki. Dlaczego zatem wciąż sięgają po książki? Dlaczego nam, rodzicom, powinno zależeć, </a:t>
            </a:r>
            <a:br>
              <a:rPr lang="pl-PL" dirty="0" smtClean="0">
                <a:latin typeface="Comic Sans MS" pitchFamily="66" charset="0"/>
              </a:rPr>
            </a:br>
            <a:r>
              <a:rPr lang="pl-PL" dirty="0" smtClean="0">
                <a:latin typeface="Comic Sans MS" pitchFamily="66" charset="0"/>
              </a:rPr>
              <a:t>aby to robiły?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Comic Sans MS" pitchFamily="66" charset="0"/>
              </a:rPr>
              <a:t>Komunikacja</a:t>
            </a:r>
            <a:endParaRPr lang="pl-PL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sz="2300" dirty="0" smtClean="0">
                <a:latin typeface="Comic Sans MS" pitchFamily="66" charset="0"/>
              </a:rPr>
              <a:t>	Czytanie poszerza doświadczenia językowe dziecka, rozwija słownictwo, uczy wyrażać myśli i rozumieć sposoby mówienia innych ludzi. Im bogatszy język,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tym sprawniejsze wyrażanie własnego zdania, lepsza umiejętność werbalizowania uczuć i potrzeb.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Przeczytane w książkach historie uczą dostrzegania związków przyczynowo-skutkowych, odnajdywania zależności i wyciągania własnych wniosków.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Czytanie kształtuje umiejętność samodzielnego myślenia i formułowania myśli – kompetencje niezbędne do właściwego funkcjonowania społecznego</a:t>
            </a:r>
            <a:r>
              <a:rPr lang="pl-PL" sz="2300" dirty="0" smtClean="0"/>
              <a:t>.</a:t>
            </a:r>
            <a:endParaRPr lang="pl-PL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Comic Sans MS" pitchFamily="66" charset="0"/>
              </a:rPr>
              <a:t>Odpoczynek</a:t>
            </a:r>
            <a:endParaRPr lang="pl-PL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sz="2300" dirty="0" smtClean="0">
                <a:latin typeface="Comic Sans MS" pitchFamily="66" charset="0"/>
              </a:rPr>
              <a:t>	Są dzieci, które mają spore trudności ze zrelaksowaniem się, wyciszeniem i odpoczynkiem od nadmiaru stymulacji i wrażeń. Bywają przez to nadmiernie pobudzone oraz chaotyczne w działaniu.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Czytanie książek to jeden z najlepszych sposobów relaksu. Podróż w świat wyobraźni daje wytchnienie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i tak potrzebną współczesnym dzieciom ciszę,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zwłaszcza po zbyt długim oglądaniu telewizji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czy graniu na komputerze.</a:t>
            </a:r>
            <a:endParaRPr lang="pl-PL" sz="23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latin typeface="Comic Sans MS" pitchFamily="66" charset="0"/>
              </a:rPr>
              <a:t>Inteligencja emocjonalna</a:t>
            </a:r>
            <a:endParaRPr lang="pl-PL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	</a:t>
            </a:r>
            <a:endParaRPr lang="pl-PL" sz="2300" dirty="0" smtClean="0"/>
          </a:p>
          <a:p>
            <a:pPr>
              <a:buNone/>
            </a:pPr>
            <a:r>
              <a:rPr lang="pl-PL" sz="2300" dirty="0" smtClean="0"/>
              <a:t>	</a:t>
            </a:r>
            <a:r>
              <a:rPr lang="pl-PL" sz="2300" dirty="0" smtClean="0">
                <a:latin typeface="Comic Sans MS" pitchFamily="66" charset="0"/>
              </a:rPr>
              <a:t>Samodzielne czytanie wymaga od dziecka podjęcia wysiłku oraz wytrwania w nim dla osiągnięcia celu (przeczytania książki do końca). Wyrabia w dziecku cierpliwość oraz umiejętność oczekiwania na nagrodę odroczoną w czasie. Nagrodę tym większą, że osiągniętą wyłącznie własną pracą. Realizowanie przez dzieci zadań z tzw. odroczonym efektem wpływa pozytywnie na rozwój ich inteligencji emocjonalnej, niezbędnej do prawidłowego funkcjonowania psychicznego.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Nauka samodzielnego czytania jest częścią mądrego wychowania, polegającego między innymi na stworzeniu klimatu, w którym nie wszystko musi być szybko, natychmiast. Kształtuje postawę cierpliwości, skupienia oraz refleksji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nad tym, co się robi.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Comic Sans MS" pitchFamily="66" charset="0"/>
              </a:rPr>
              <a:t>Koncentracja</a:t>
            </a:r>
            <a:endParaRPr lang="pl-PL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2100" dirty="0" smtClean="0"/>
              <a:t>	</a:t>
            </a:r>
            <a:r>
              <a:rPr lang="pl-PL" sz="2100" dirty="0" smtClean="0">
                <a:latin typeface="Comic Sans MS" pitchFamily="66" charset="0"/>
              </a:rPr>
              <a:t>Brak koncentracji u dzieci jest naturalnym zjawiskiem na jednym z etapów rozwoju. Obecnie jednak psychologowie dziecięcy, wychowawcy, a także rodzice napotykają coraz większe trudności w pracy z dzieckiem nad umiejętnością skupiania uwagi. Wynika to z rosnącej liczby bodźców, jaka otacza nas w codziennym życiu. Dzieci bywają niespokojne</a:t>
            </a:r>
            <a:br>
              <a:rPr lang="pl-PL" sz="2100" dirty="0" smtClean="0">
                <a:latin typeface="Comic Sans MS" pitchFamily="66" charset="0"/>
              </a:rPr>
            </a:br>
            <a:r>
              <a:rPr lang="pl-PL" sz="2100" dirty="0" smtClean="0">
                <a:latin typeface="Comic Sans MS" pitchFamily="66" charset="0"/>
              </a:rPr>
              <a:t> i nadmiernie pobudzone. Nieumiejętność skupienia się na rzeczach istotnych sprawia, że stają się niepewne siebie </a:t>
            </a:r>
            <a:br>
              <a:rPr lang="pl-PL" sz="2100" dirty="0" smtClean="0">
                <a:latin typeface="Comic Sans MS" pitchFamily="66" charset="0"/>
              </a:rPr>
            </a:br>
            <a:r>
              <a:rPr lang="pl-PL" sz="2100" dirty="0" smtClean="0">
                <a:latin typeface="Comic Sans MS" pitchFamily="66" charset="0"/>
              </a:rPr>
              <a:t>i trudno znoszą porażki.  </a:t>
            </a:r>
            <a:br>
              <a:rPr lang="pl-PL" sz="2100" dirty="0" smtClean="0">
                <a:latin typeface="Comic Sans MS" pitchFamily="66" charset="0"/>
              </a:rPr>
            </a:br>
            <a:r>
              <a:rPr lang="pl-PL" sz="2100" dirty="0" smtClean="0">
                <a:latin typeface="Comic Sans MS" pitchFamily="66" charset="0"/>
              </a:rPr>
              <a:t>Ćwiczenie koncentracji uwagi to bardzo trudne zadanie, </a:t>
            </a:r>
            <a:br>
              <a:rPr lang="pl-PL" sz="2100" dirty="0" smtClean="0">
                <a:latin typeface="Comic Sans MS" pitchFamily="66" charset="0"/>
              </a:rPr>
            </a:br>
            <a:r>
              <a:rPr lang="pl-PL" sz="2100" dirty="0" smtClean="0">
                <a:latin typeface="Comic Sans MS" pitchFamily="66" charset="0"/>
              </a:rPr>
              <a:t>ale niezbędne do prawidłowego rozwoju intelektualnego. </a:t>
            </a:r>
            <a:br>
              <a:rPr lang="pl-PL" sz="2100" dirty="0" smtClean="0">
                <a:latin typeface="Comic Sans MS" pitchFamily="66" charset="0"/>
              </a:rPr>
            </a:br>
            <a:r>
              <a:rPr lang="pl-PL" sz="2100" dirty="0" smtClean="0">
                <a:latin typeface="Comic Sans MS" pitchFamily="66" charset="0"/>
              </a:rPr>
              <a:t>Rodzice i bliscy dorośli powinni wspierać dzieci we wszystkich aktywnościach, które pomagają wydłużać czas koncentracji, szczególnie na tych zadaniach, które wymagają niepodzielności uwagi. Jedną z takich aktywności jest właśnie nauka czytania.</a:t>
            </a:r>
            <a:endParaRPr lang="pl-PL" sz="21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Comic Sans MS" pitchFamily="66" charset="0"/>
              </a:rPr>
              <a:t>Emocje</a:t>
            </a:r>
            <a:endParaRPr lang="pl-PL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sz="2300" dirty="0" smtClean="0">
                <a:latin typeface="Comic Sans MS" pitchFamily="66" charset="0"/>
              </a:rPr>
              <a:t>Treść książki często staje się pretekstem do rozmowy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z rodzicami czy rówieśnikami na ważne dla dziecka tematy.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Czytanie odpowiednich książek jest polecane jako forma leczenia psychoterapeutycznego dzieci nieśmiałych, nadmiernie agresywnych, z szeroko pojętymi trudnościami w rozwoju emocjonalno-społecznym.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Książka może pomóc zarówno w poznaniu sytuacji,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z którymi dziecko się nie zetknęło, jak też posłużyć </a:t>
            </a:r>
            <a:br>
              <a:rPr lang="pl-PL" sz="2300" dirty="0" smtClean="0">
                <a:latin typeface="Comic Sans MS" pitchFamily="66" charset="0"/>
              </a:rPr>
            </a:br>
            <a:r>
              <a:rPr lang="pl-PL" sz="2300" dirty="0" smtClean="0">
                <a:latin typeface="Comic Sans MS" pitchFamily="66" charset="0"/>
              </a:rPr>
              <a:t>za temat rozmowy o trudnych emocjach, których samo doświadcza. Czytanie uczy empatii i wrażliwości.</a:t>
            </a:r>
            <a:endParaRPr lang="pl-PL" sz="23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Comic Sans MS" pitchFamily="66" charset="0"/>
              </a:rPr>
              <a:t>Rodzicu pamiętaj !!!</a:t>
            </a:r>
            <a:endParaRPr lang="pl-PL" b="1" dirty="0">
              <a:latin typeface="Comic Sans MS" pitchFamily="66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>
                <a:latin typeface="Comic Sans MS" pitchFamily="66" charset="0"/>
              </a:rPr>
              <a:t>Czas spędzony z książką powinien kojarzyć </a:t>
            </a:r>
            <a:br>
              <a:rPr lang="pl-PL" dirty="0" smtClean="0">
                <a:latin typeface="Comic Sans MS" pitchFamily="66" charset="0"/>
              </a:rPr>
            </a:br>
            <a:r>
              <a:rPr lang="pl-PL" dirty="0" smtClean="0">
                <a:latin typeface="Comic Sans MS" pitchFamily="66" charset="0"/>
              </a:rPr>
              <a:t>się z przyjemnością, szczęśliwą chwilą. </a:t>
            </a:r>
          </a:p>
          <a:p>
            <a:pPr>
              <a:buNone/>
            </a:pPr>
            <a:endParaRPr lang="pl-PL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pl-PL" dirty="0" smtClean="0">
                <a:latin typeface="Comic Sans MS" pitchFamily="66" charset="0"/>
              </a:rPr>
              <a:t>Nigdy nie stosuj „metody czytania za karę”.</a:t>
            </a:r>
          </a:p>
          <a:p>
            <a:pPr algn="ctr">
              <a:buNone/>
            </a:pPr>
            <a:endParaRPr lang="pl-PL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pl-PL" dirty="0" smtClean="0">
                <a:latin typeface="Comic Sans MS" pitchFamily="66" charset="0"/>
              </a:rPr>
              <a:t>Np. „…nie ma telewizji – będziesz czytać!”</a:t>
            </a:r>
          </a:p>
          <a:p>
            <a:pPr algn="ctr">
              <a:buNone/>
            </a:pPr>
            <a:endParaRPr lang="pl-PL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pl-PL" dirty="0" smtClean="0">
                <a:latin typeface="Comic Sans MS" pitchFamily="66" charset="0"/>
              </a:rPr>
              <a:t>Kto polubi coś, co musi robić za karę?</a:t>
            </a:r>
          </a:p>
          <a:p>
            <a:pPr algn="ctr">
              <a:buNone/>
            </a:pPr>
            <a:r>
              <a:rPr lang="pl-PL" dirty="0" smtClean="0">
                <a:latin typeface="Comic Sans MS" pitchFamily="66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252</TotalTime>
  <Words>154</Words>
  <Application>Microsoft Office PowerPoint</Application>
  <PresentationFormat>Pokaz na ekranie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Austin</vt:lpstr>
      <vt:lpstr>     Wpływ  czytelnictwa  na   wszechstronny  rozwój  dziecka</vt:lpstr>
      <vt:lpstr>Pino Pellegrino</vt:lpstr>
      <vt:lpstr>5 najważniejszych korzyści z czytania</vt:lpstr>
      <vt:lpstr>Komunikacja</vt:lpstr>
      <vt:lpstr>Odpoczynek</vt:lpstr>
      <vt:lpstr>Inteligencja emocjonalna</vt:lpstr>
      <vt:lpstr>Koncentracja</vt:lpstr>
      <vt:lpstr>Emocje</vt:lpstr>
      <vt:lpstr>Rodzicu pamiętaj !!!</vt:lpstr>
      <vt:lpstr>Rodzicu, czytaj dzieciom bajki.  "Czytanie wypełnia wszystkie przestrzenie rozwoju dziecka" </vt:lpstr>
      <vt:lpstr>Fragment wypowiedzi prof. zw. dr hab. Jagody Cieszyńskiej – kierownika Katedry Logopedii i Zaburzeń Rozwoju Instytutu Filologii Polskiej Uniwersytetu Pedagogicznego w Krakowie:</vt:lpstr>
      <vt:lpstr>Warto zapamiętać, że jeszcze dwie godziny po wyłączeniu gry komputerowej pola czołowe są nieaktywne, co całkowicie uniemożliwia uczenie się.</vt:lpstr>
      <vt:lpstr>Dziecko, które w przyszłości miałoby zostać programistą, powinno, zdaniem Spitzera, ćwiczyć rysowanie ołówkiem, a nie obsługiwać klawiaturę.  Okazało się, że przedszkolaki wykazujące zdolności manualne i ćwiczące je w sposób tradycyjny w przyszłości są lepsze z matematyki (2013, s. 153). Używanie klawiatury, jak się okazało, nie tylko nie poprawia małej motoryki, ale także nie ułatwia zapamiętywania np. kształtu liter.  Źródło :  M. Spitzer, Cyfrowa demencja. W jaki sposób pozbawiamy  rozumu siebie      i swoje dzieci, przeł. A. Lipiński, Słupsk 2013.</vt:lpstr>
      <vt:lpstr>Czytanie książek nie jest lekarstwem  na wszystkie trudności naszych dzieci ,  ale niewątpliwie jest jednym  z najlepszych sposobów na ich uniknięcie. .  Czytanie to przecież świetna zabawa!</vt:lpstr>
      <vt:lpstr>Bibliografia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SP Sączów</dc:creator>
  <cp:lastModifiedBy>Anna Męcik</cp:lastModifiedBy>
  <cp:revision>29</cp:revision>
  <dcterms:created xsi:type="dcterms:W3CDTF">2016-03-31T10:42:15Z</dcterms:created>
  <dcterms:modified xsi:type="dcterms:W3CDTF">2020-05-13T20:14:12Z</dcterms:modified>
</cp:coreProperties>
</file>